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embeddedFontLst>
    <p:embeddedFont>
      <p:font typeface="Raleway"/>
      <p:regular r:id="rId17"/>
    </p:embeddedFont>
    <p:embeddedFont>
      <p:font typeface="Raleway"/>
      <p:regular r:id="rId18"/>
    </p:embeddedFont>
    <p:embeddedFont>
      <p:font typeface="Raleway"/>
      <p:regular r:id="rId19"/>
    </p:embeddedFont>
    <p:embeddedFont>
      <p:font typeface="Raleway"/>
      <p:regular r:id="rId20"/>
    </p:embeddedFont>
    <p:embeddedFont>
      <p:font typeface="Roboto"/>
      <p:regular r:id="rId21"/>
    </p:embeddedFont>
    <p:embeddedFont>
      <p:font typeface="Roboto"/>
      <p:regular r:id="rId22"/>
    </p:embeddedFont>
    <p:embeddedFont>
      <p:font typeface="Roboto"/>
      <p:regular r:id="rId23"/>
    </p:embeddedFont>
    <p:embeddedFont>
      <p:font typeface="Roboto"/>
      <p:regular r:id="rId2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7" Type="http://schemas.openxmlformats.org/officeDocument/2006/relationships/font" Target="fonts/font1.fntdata"/><Relationship Id="rId18" Type="http://schemas.openxmlformats.org/officeDocument/2006/relationships/font" Target="fonts/font2.fntdata"/><Relationship Id="rId19" Type="http://schemas.openxmlformats.org/officeDocument/2006/relationships/font" Target="fonts/font3.fntdata"/><Relationship Id="rId20" Type="http://schemas.openxmlformats.org/officeDocument/2006/relationships/font" Target="fonts/font4.fntdata"/><Relationship Id="rId21" Type="http://schemas.openxmlformats.org/officeDocument/2006/relationships/font" Target="fonts/font5.fntdata"/><Relationship Id="rId22" Type="http://schemas.openxmlformats.org/officeDocument/2006/relationships/font" Target="fonts/font6.fntdata"/><Relationship Id="rId23" Type="http://schemas.openxmlformats.org/officeDocument/2006/relationships/font" Target="fonts/font7.fntdata"/><Relationship Id="rId24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svg>
</file>

<file path=ppt/media/image-10-4.png>
</file>

<file path=ppt/media/image-10-5.sv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2-1.png>
</file>

<file path=ppt/media/image-3-1.png>
</file>

<file path=ppt/media/image-3-2.svg>
</file>

<file path=ppt/media/image-3-3.png>
</file>

<file path=ppt/media/image-3-4.svg>
</file>

<file path=ppt/media/image-3-5.png>
</file>

<file path=ppt/media/image-3-6.svg>
</file>

<file path=ppt/media/image-7-1.png>
</file>

<file path=ppt/media/image-7-2.png>
</file>

<file path=ppt/media/image-8-1.png>
</file>

<file path=ppt/media/image-9-1.png>
</file>

<file path=ppt/media/image-9-2.png>
</file>

<file path=ppt/media/image-9-3.png>
</file>

<file path=ppt/media/image-9-4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svg"/><Relationship Id="rId4" Type="http://schemas.openxmlformats.org/officeDocument/2006/relationships/image" Target="../media/image-10-4.png"/><Relationship Id="rId5" Type="http://schemas.openxmlformats.org/officeDocument/2006/relationships/image" Target="../media/image-10-5.svg"/><Relationship Id="rId6" Type="http://schemas.openxmlformats.org/officeDocument/2006/relationships/slideLayout" Target="../slideLayouts/slideLayout11.xml"/><Relationship Id="rId7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svg"/><Relationship Id="rId3" Type="http://schemas.openxmlformats.org/officeDocument/2006/relationships/image" Target="../media/image-3-3.png"/><Relationship Id="rId4" Type="http://schemas.openxmlformats.org/officeDocument/2006/relationships/image" Target="../media/image-3-4.svg"/><Relationship Id="rId5" Type="http://schemas.openxmlformats.org/officeDocument/2006/relationships/image" Target="../media/image-3-5.png"/><Relationship Id="rId6" Type="http://schemas.openxmlformats.org/officeDocument/2006/relationships/image" Target="../media/image-3-6.svg"/><Relationship Id="rId7" Type="http://schemas.openxmlformats.org/officeDocument/2006/relationships/slideLayout" Target="../slideLayouts/slideLayout4.xml"/><Relationship Id="rId8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slideLayout" Target="../slideLayouts/slideLayout10.xml"/><Relationship Id="rId6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Analyzing 3,900 purchases to uncover insights into spending patterns, customer segments, and product preferences.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7787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Business Recommendations: Targeted Approaches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83559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65260" y="3920609"/>
            <a:ext cx="340162" cy="34016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017306" y="3913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Product Positioning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7017306" y="440388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Highlight top-rated and best-selling products.</a:t>
            </a:r>
            <a:endParaRPr lang="en-US" sz="1750" dirty="0"/>
          </a:p>
        </p:txBody>
      </p:sp>
      <p:sp>
        <p:nvSpPr>
          <p:cNvPr id="8" name="Shape 4"/>
          <p:cNvSpPr/>
          <p:nvPr/>
        </p:nvSpPr>
        <p:spPr>
          <a:xfrm>
            <a:off x="6280190" y="522041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365260" y="5305425"/>
            <a:ext cx="340162" cy="34016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017306" y="529828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Targeted Marketing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7017306" y="578870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Focus on high-revenue age groups and express-shipping users.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64600"/>
            <a:ext cx="65792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Overview &amp; Goals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13541"/>
            <a:ext cx="3664744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3310" y="261354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6" name="Text 3"/>
          <p:cNvSpPr/>
          <p:nvPr/>
        </p:nvSpPr>
        <p:spPr>
          <a:xfrm>
            <a:off x="1142524" y="2870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Uncover Insights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142524" y="3361253"/>
            <a:ext cx="30587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Spending patterns, customer segments, product preferences.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348" y="2613541"/>
            <a:ext cx="3664863" cy="2093714"/>
          </a:xfrm>
          <a:prstGeom prst="roundRect">
            <a:avLst>
              <a:gd name="adj" fmla="val 6988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4868" y="2613541"/>
            <a:ext cx="121920" cy="2093714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0" name="Text 7"/>
          <p:cNvSpPr/>
          <p:nvPr/>
        </p:nvSpPr>
        <p:spPr>
          <a:xfrm>
            <a:off x="5034082" y="28708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Optimize Operations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034082" y="3361253"/>
            <a:ext cx="30588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Guide strategic business decisions.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4934069"/>
            <a:ext cx="3664744" cy="1730812"/>
          </a:xfrm>
          <a:prstGeom prst="roundRect">
            <a:avLst>
              <a:gd name="adj" fmla="val 8453"/>
            </a:avLst>
          </a:prstGeom>
          <a:solidFill>
            <a:srgbClr val="FFFFFF">
              <a:alpha val="95000"/>
            </a:srgbClr>
          </a:solidFill>
          <a:ln w="30480">
            <a:solidFill>
              <a:srgbClr val="C7C7D0"/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63310" y="4934069"/>
            <a:ext cx="121920" cy="1730812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4" name="Text 11"/>
          <p:cNvSpPr/>
          <p:nvPr/>
        </p:nvSpPr>
        <p:spPr>
          <a:xfrm>
            <a:off x="1142524" y="5191363"/>
            <a:ext cx="285523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Subscription Behavior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142524" y="5681782"/>
            <a:ext cx="30587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Analyze impact on customer value.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91226"/>
            <a:ext cx="832270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Dataset Summary: Key Features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793790" y="3353633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4204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Demographics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694515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Age, Gender, Location, Subscription Status.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35893" y="3353633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4204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Purchase Details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4694515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Item, Category, Amount, Season, Size, Color.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3353633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42040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Shopping Behavior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4694515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Discount, Promo, Previous Purchases, Frequency, Review, Shipping.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793790" y="567547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3,900 rows, 18 columns. Missing data in Review Rating (37 values).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6290"/>
            <a:ext cx="89067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Exploratory Data Analysis (Python)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586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313742"/>
            <a:ext cx="6407944" cy="3048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2488049"/>
            <a:ext cx="35521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Loading &amp; Exploration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2978468"/>
            <a:ext cx="640794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Imported with pandas, checked structure and summary statistics.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428548" y="1958697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8548" y="2313742"/>
            <a:ext cx="6408063" cy="3048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9" name="Text 7"/>
          <p:cNvSpPr/>
          <p:nvPr/>
        </p:nvSpPr>
        <p:spPr>
          <a:xfrm>
            <a:off x="7428548" y="2488049"/>
            <a:ext cx="291762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428548" y="2978468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Imputed Review Rating using median per category.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793790" y="41011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93790" y="4456152"/>
            <a:ext cx="6407944" cy="3048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3" name="Text 11"/>
          <p:cNvSpPr/>
          <p:nvPr/>
        </p:nvSpPr>
        <p:spPr>
          <a:xfrm>
            <a:off x="793790" y="4630460"/>
            <a:ext cx="313777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Column Standardization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93790" y="5120878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Renamed to snake_case for readability.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428548" y="4101108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428548" y="4456152"/>
            <a:ext cx="6408063" cy="3048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17" name="Text 15"/>
          <p:cNvSpPr/>
          <p:nvPr/>
        </p:nvSpPr>
        <p:spPr>
          <a:xfrm>
            <a:off x="7428548" y="46304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428548" y="5120878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Created age_group and purchase_frequency_days.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93790" y="58806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93790" y="6235660"/>
            <a:ext cx="6407944" cy="3048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21" name="Text 19"/>
          <p:cNvSpPr/>
          <p:nvPr/>
        </p:nvSpPr>
        <p:spPr>
          <a:xfrm>
            <a:off x="793790" y="64099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Consistency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93790" y="6900386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Dropped redundant promo_code_used.</a:t>
            </a:r>
            <a:endParaRPr lang="en-US" sz="1750" dirty="0"/>
          </a:p>
        </p:txBody>
      </p:sp>
      <p:sp>
        <p:nvSpPr>
          <p:cNvPr id="23" name="Text 21"/>
          <p:cNvSpPr/>
          <p:nvPr/>
        </p:nvSpPr>
        <p:spPr>
          <a:xfrm>
            <a:off x="7428548" y="588061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 Light" pitchFamily="34" charset="0"/>
                <a:ea typeface="Raleway Light" pitchFamily="34" charset="-122"/>
                <a:cs typeface="Raleway Light" pitchFamily="34" charset="-120"/>
              </a:rPr>
              <a:t>06</a:t>
            </a:r>
            <a:endParaRPr lang="en-US" sz="1750" dirty="0"/>
          </a:p>
        </p:txBody>
      </p:sp>
      <p:sp>
        <p:nvSpPr>
          <p:cNvPr id="24" name="Shape 22"/>
          <p:cNvSpPr/>
          <p:nvPr/>
        </p:nvSpPr>
        <p:spPr>
          <a:xfrm>
            <a:off x="7428548" y="6235660"/>
            <a:ext cx="6408063" cy="30480"/>
          </a:xfrm>
          <a:prstGeom prst="rect">
            <a:avLst/>
          </a:prstGeom>
          <a:solidFill>
            <a:srgbClr val="1B1B27"/>
          </a:solidFill>
          <a:ln/>
        </p:spPr>
      </p:sp>
      <p:sp>
        <p:nvSpPr>
          <p:cNvPr id="25" name="Text 23"/>
          <p:cNvSpPr/>
          <p:nvPr/>
        </p:nvSpPr>
        <p:spPr>
          <a:xfrm>
            <a:off x="7428548" y="64099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428548" y="6900386"/>
            <a:ext cx="640806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Loaded cleaned data to PostgreSQL for SQL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62370"/>
            <a:ext cx="97984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SQL Analysis: Key Business Questions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364938"/>
            <a:ext cx="4196358" cy="2394823"/>
          </a:xfrm>
          <a:prstGeom prst="roundRect">
            <a:avLst>
              <a:gd name="adj" fmla="val 610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33445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202477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219491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29319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by Gender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42233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Female: $75,191, Male: $157,890.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364938"/>
            <a:ext cx="4196358" cy="2394823"/>
          </a:xfrm>
          <a:prstGeom prst="roundRect">
            <a:avLst>
              <a:gd name="adj" fmla="val 610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233445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202477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219491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2931914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High-Spending Discount Users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776663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839 customers spent above average with discounts.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364938"/>
            <a:ext cx="4196358" cy="2394823"/>
          </a:xfrm>
          <a:prstGeom prst="roundRect">
            <a:avLst>
              <a:gd name="adj" fmla="val 6109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2334458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202477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219491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2931914"/>
            <a:ext cx="32486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Top 5 Products by Rating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422333"/>
            <a:ext cx="36817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Gloves, Sandals, Boots, Hat, Skirt.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326737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793790" y="5296257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23" name="Shape 21"/>
          <p:cNvSpPr/>
          <p:nvPr/>
        </p:nvSpPr>
        <p:spPr>
          <a:xfrm>
            <a:off x="3657540" y="498657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24" name="Text 22"/>
          <p:cNvSpPr/>
          <p:nvPr/>
        </p:nvSpPr>
        <p:spPr>
          <a:xfrm>
            <a:off x="3861614" y="5156716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5893713"/>
            <a:ext cx="35163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Shipping Type Comparison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384131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Standard: $58.46, Express: $60.48.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326737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7428548" y="5296257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92298" y="498657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30" name="Text 28"/>
          <p:cNvSpPr/>
          <p:nvPr/>
        </p:nvSpPr>
        <p:spPr>
          <a:xfrm>
            <a:off x="10496371" y="5156716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5893713"/>
            <a:ext cx="42373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Subscribers vs. Non-Subscribers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6384131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Subscribers: $62,645 total revenue; Non-subscribers: $170,436.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0918"/>
            <a:ext cx="68377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SQL Analysis: Deeper Dive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183487"/>
            <a:ext cx="4196358" cy="2757726"/>
          </a:xfrm>
          <a:prstGeom prst="roundRect">
            <a:avLst>
              <a:gd name="adj" fmla="val 5305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4" name="Shape 2"/>
          <p:cNvSpPr/>
          <p:nvPr/>
        </p:nvSpPr>
        <p:spPr>
          <a:xfrm>
            <a:off x="793790" y="2153007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5" name="Shape 3"/>
          <p:cNvSpPr/>
          <p:nvPr/>
        </p:nvSpPr>
        <p:spPr>
          <a:xfrm>
            <a:off x="2551688" y="184332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6" name="Text 4"/>
          <p:cNvSpPr/>
          <p:nvPr/>
        </p:nvSpPr>
        <p:spPr>
          <a:xfrm>
            <a:off x="2755761" y="2013466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5"/>
          <p:cNvSpPr/>
          <p:nvPr/>
        </p:nvSpPr>
        <p:spPr>
          <a:xfrm>
            <a:off x="1051084" y="2750463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Discount-Dependent Products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051084" y="3595211"/>
            <a:ext cx="368177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Hat (50%), Sneakers (49.66%), Coat (49.07%), Sweater (48.17%), Pants (47.37%).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216962" y="2183487"/>
            <a:ext cx="4196358" cy="2757726"/>
          </a:xfrm>
          <a:prstGeom prst="roundRect">
            <a:avLst>
              <a:gd name="adj" fmla="val 5305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0" name="Shape 8"/>
          <p:cNvSpPr/>
          <p:nvPr/>
        </p:nvSpPr>
        <p:spPr>
          <a:xfrm>
            <a:off x="5216962" y="2153007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1" name="Shape 9"/>
          <p:cNvSpPr/>
          <p:nvPr/>
        </p:nvSpPr>
        <p:spPr>
          <a:xfrm>
            <a:off x="6974860" y="184332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12" name="Text 10"/>
          <p:cNvSpPr/>
          <p:nvPr/>
        </p:nvSpPr>
        <p:spPr>
          <a:xfrm>
            <a:off x="7178933" y="2013466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</a:t>
            </a:r>
            <a:endParaRPr lang="en-US" sz="2100" dirty="0"/>
          </a:p>
        </p:txBody>
      </p:sp>
      <p:sp>
        <p:nvSpPr>
          <p:cNvPr id="13" name="Text 11"/>
          <p:cNvSpPr/>
          <p:nvPr/>
        </p:nvSpPr>
        <p:spPr>
          <a:xfrm>
            <a:off x="5474256" y="2750463"/>
            <a:ext cx="319528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Segmentation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5474256" y="3240881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Loyal (3116), Returning (701), New (83).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9640133" y="2183487"/>
            <a:ext cx="4196358" cy="2757726"/>
          </a:xfrm>
          <a:prstGeom prst="roundRect">
            <a:avLst>
              <a:gd name="adj" fmla="val 5305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9640133" y="2153007"/>
            <a:ext cx="4196358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17" name="Shape 15"/>
          <p:cNvSpPr/>
          <p:nvPr/>
        </p:nvSpPr>
        <p:spPr>
          <a:xfrm>
            <a:off x="11398032" y="1843326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18" name="Text 16"/>
          <p:cNvSpPr/>
          <p:nvPr/>
        </p:nvSpPr>
        <p:spPr>
          <a:xfrm>
            <a:off x="11602105" y="2013466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</a:t>
            </a:r>
            <a:endParaRPr lang="en-US" sz="2100" dirty="0"/>
          </a:p>
        </p:txBody>
      </p:sp>
      <p:sp>
        <p:nvSpPr>
          <p:cNvPr id="19" name="Text 17"/>
          <p:cNvSpPr/>
          <p:nvPr/>
        </p:nvSpPr>
        <p:spPr>
          <a:xfrm>
            <a:off x="9897427" y="2750463"/>
            <a:ext cx="368177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Top 3 Products per Category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9897427" y="3595211"/>
            <a:ext cx="36817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Jewelry, Blouse, Sandals, Jacket lead their categories.</a:t>
            </a:r>
            <a:endParaRPr lang="en-US" sz="1750" dirty="0"/>
          </a:p>
        </p:txBody>
      </p:sp>
      <p:sp>
        <p:nvSpPr>
          <p:cNvPr id="21" name="Shape 19"/>
          <p:cNvSpPr/>
          <p:nvPr/>
        </p:nvSpPr>
        <p:spPr>
          <a:xfrm>
            <a:off x="793790" y="5508188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793790" y="5477708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23" name="Shape 21"/>
          <p:cNvSpPr/>
          <p:nvPr/>
        </p:nvSpPr>
        <p:spPr>
          <a:xfrm>
            <a:off x="3657540" y="516802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24" name="Text 22"/>
          <p:cNvSpPr/>
          <p:nvPr/>
        </p:nvSpPr>
        <p:spPr>
          <a:xfrm>
            <a:off x="3861614" y="533816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</a:t>
            </a:r>
            <a:endParaRPr lang="en-US" sz="2100" dirty="0"/>
          </a:p>
        </p:txBody>
      </p:sp>
      <p:sp>
        <p:nvSpPr>
          <p:cNvPr id="25" name="Text 23"/>
          <p:cNvSpPr/>
          <p:nvPr/>
        </p:nvSpPr>
        <p:spPr>
          <a:xfrm>
            <a:off x="1051084" y="6075164"/>
            <a:ext cx="40188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Repeat Buyers &amp; Subscriptions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1051084" y="6565583"/>
            <a:ext cx="589335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958 repeat buyers are subscribers, 2518 are not.</a:t>
            </a:r>
            <a:endParaRPr lang="en-US" sz="1750" dirty="0"/>
          </a:p>
        </p:txBody>
      </p:sp>
      <p:sp>
        <p:nvSpPr>
          <p:cNvPr id="27" name="Shape 25"/>
          <p:cNvSpPr/>
          <p:nvPr/>
        </p:nvSpPr>
        <p:spPr>
          <a:xfrm>
            <a:off x="7428548" y="5508188"/>
            <a:ext cx="6407944" cy="2040493"/>
          </a:xfrm>
          <a:prstGeom prst="roundRect">
            <a:avLst>
              <a:gd name="adj" fmla="val 7170"/>
            </a:avLst>
          </a:prstGeom>
          <a:solidFill>
            <a:srgbClr val="FFFFFF">
              <a:alpha val="95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7428548" y="5477708"/>
            <a:ext cx="6407944" cy="121920"/>
          </a:xfrm>
          <a:prstGeom prst="roundRect">
            <a:avLst>
              <a:gd name="adj" fmla="val 78139"/>
            </a:avLst>
          </a:prstGeom>
          <a:solidFill>
            <a:srgbClr val="1B1B27"/>
          </a:solidFill>
          <a:ln/>
        </p:spPr>
      </p:sp>
      <p:sp>
        <p:nvSpPr>
          <p:cNvPr id="29" name="Shape 27"/>
          <p:cNvSpPr/>
          <p:nvPr/>
        </p:nvSpPr>
        <p:spPr>
          <a:xfrm>
            <a:off x="10292298" y="5168027"/>
            <a:ext cx="680442" cy="680442"/>
          </a:xfrm>
          <a:prstGeom prst="roundRect">
            <a:avLst>
              <a:gd name="adj" fmla="val 134383"/>
            </a:avLst>
          </a:prstGeom>
          <a:solidFill>
            <a:srgbClr val="1B1B27"/>
          </a:solidFill>
          <a:ln/>
        </p:spPr>
      </p:sp>
      <p:sp>
        <p:nvSpPr>
          <p:cNvPr id="30" name="Text 28"/>
          <p:cNvSpPr/>
          <p:nvPr/>
        </p:nvSpPr>
        <p:spPr>
          <a:xfrm>
            <a:off x="10496371" y="5338167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</a:t>
            </a:r>
            <a:endParaRPr lang="en-US" sz="2100" dirty="0"/>
          </a:p>
        </p:txBody>
      </p:sp>
      <p:sp>
        <p:nvSpPr>
          <p:cNvPr id="31" name="Text 29"/>
          <p:cNvSpPr/>
          <p:nvPr/>
        </p:nvSpPr>
        <p:spPr>
          <a:xfrm>
            <a:off x="7685842" y="6075164"/>
            <a:ext cx="301704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by Age Group</a:t>
            </a:r>
            <a:endParaRPr lang="en-US" sz="2200" dirty="0"/>
          </a:p>
        </p:txBody>
      </p:sp>
      <p:sp>
        <p:nvSpPr>
          <p:cNvPr id="32" name="Text 30"/>
          <p:cNvSpPr/>
          <p:nvPr/>
        </p:nvSpPr>
        <p:spPr>
          <a:xfrm>
            <a:off x="7685842" y="6565583"/>
            <a:ext cx="589335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Young Adult: $62,143, Middle-aged: $59,197, Adult: $55,978, Senior: $55,763.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07" y="2771656"/>
            <a:ext cx="4919186" cy="2686288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Power BI Dashboard: Visualizing Insights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dashboard presenting key metrics and trends.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6284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5925" y="3206591"/>
            <a:ext cx="5256848" cy="6569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Dashboard Highlights</a:t>
            </a:r>
            <a:endParaRPr lang="en-US" sz="4100" dirty="0"/>
          </a:p>
        </p:txBody>
      </p:sp>
      <p:sp>
        <p:nvSpPr>
          <p:cNvPr id="4" name="Text 1"/>
          <p:cNvSpPr/>
          <p:nvPr/>
        </p:nvSpPr>
        <p:spPr>
          <a:xfrm>
            <a:off x="735925" y="4389239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Metrics</a:t>
            </a:r>
            <a:endParaRPr lang="en-US" sz="2050" dirty="0"/>
          </a:p>
        </p:txBody>
      </p:sp>
      <p:sp>
        <p:nvSpPr>
          <p:cNvPr id="5" name="Text 2"/>
          <p:cNvSpPr/>
          <p:nvPr/>
        </p:nvSpPr>
        <p:spPr>
          <a:xfrm>
            <a:off x="735925" y="4928116"/>
            <a:ext cx="6322814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3.9K Customers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735925" y="5338048"/>
            <a:ext cx="6322814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$59.76 Avg. Purchase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735925" y="5747980"/>
            <a:ext cx="6322814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3.75 Avg. Review Rating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735925" y="6294596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Subscription Status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35925" y="6833473"/>
            <a:ext cx="6322814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27% Yes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35925" y="7243405"/>
            <a:ext cx="6322814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600"/>
              </a:lnSpc>
              <a:buSzPct val="100000"/>
              <a:buChar char="•"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73% No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7579281" y="4389239"/>
            <a:ext cx="2628424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by Category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7579281" y="4928116"/>
            <a:ext cx="6322814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Clothing, Accessories, Footwear, Outerwear.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7579281" y="5474732"/>
            <a:ext cx="2797731" cy="328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Revenue by Age Group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579281" y="6013609"/>
            <a:ext cx="6322814" cy="3363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Young Adult, Middle-aged, Adult, Senior.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328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9136" y="3090029"/>
            <a:ext cx="11041023" cy="633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950"/>
              </a:lnSpc>
              <a:buNone/>
            </a:pPr>
            <a:r>
              <a:rPr lang="en-US" sz="39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Business Recommendations: Growth Strategies</a:t>
            </a:r>
            <a:endParaRPr lang="en-US" sz="39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36" y="4027051"/>
            <a:ext cx="1013103" cy="12157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924764" y="4229576"/>
            <a:ext cx="2532817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Boost Subscriptions</a:t>
            </a:r>
            <a:endParaRPr lang="en-US" sz="1950" dirty="0"/>
          </a:p>
        </p:txBody>
      </p:sp>
      <p:sp>
        <p:nvSpPr>
          <p:cNvPr id="6" name="Text 2"/>
          <p:cNvSpPr/>
          <p:nvPr/>
        </p:nvSpPr>
        <p:spPr>
          <a:xfrm>
            <a:off x="1924764" y="4667607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Promote exclusive benefits.</a:t>
            </a:r>
            <a:endParaRPr lang="en-US" sz="15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36" y="5242798"/>
            <a:ext cx="1013103" cy="121574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24764" y="5445323"/>
            <a:ext cx="3249454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Customer Loyalty Programs</a:t>
            </a:r>
            <a:endParaRPr lang="en-US" sz="1950" dirty="0"/>
          </a:p>
        </p:txBody>
      </p:sp>
      <p:sp>
        <p:nvSpPr>
          <p:cNvPr id="9" name="Text 4"/>
          <p:cNvSpPr/>
          <p:nvPr/>
        </p:nvSpPr>
        <p:spPr>
          <a:xfrm>
            <a:off x="1924764" y="5883354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Reward repeat buyers.</a:t>
            </a:r>
            <a:endParaRPr lang="en-US" sz="15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136" y="6458545"/>
            <a:ext cx="1013103" cy="121574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924764" y="6661071"/>
            <a:ext cx="2701171" cy="316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9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Review Discount Policy</a:t>
            </a:r>
            <a:endParaRPr lang="en-US" sz="1950" dirty="0"/>
          </a:p>
        </p:txBody>
      </p:sp>
      <p:sp>
        <p:nvSpPr>
          <p:cNvPr id="12" name="Text 6"/>
          <p:cNvSpPr/>
          <p:nvPr/>
        </p:nvSpPr>
        <p:spPr>
          <a:xfrm>
            <a:off x="1924764" y="7099102"/>
            <a:ext cx="11996499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5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Balance sales with margin control.</a:t>
            </a:r>
            <a:endParaRPr lang="en-US" sz="15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2025-12-15T19:54:02Z</dcterms:created>
  <dcterms:modified xsi:type="dcterms:W3CDTF">2025-12-15T19:54:02Z</dcterms:modified>
</cp:coreProperties>
</file>